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Montserrat"/>
      <p:bold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gZ4ObRDVy2eBvHkpFIc0YjQHFi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bold.fntdata"/><Relationship Id="rId14" Type="http://schemas.openxmlformats.org/officeDocument/2006/relationships/slide" Target="slides/slide10.xml"/><Relationship Id="rId17" Type="http://customschemas.google.com/relationships/presentationmetadata" Target="metadata"/><Relationship Id="rId16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6350198" y="2052042"/>
            <a:ext cx="7416403" cy="1935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50"/>
              <a:buFont typeface="Calibri"/>
              <a:buNone/>
            </a:pPr>
            <a:r>
              <a:rPr b="1" i="0" lang="en-US" sz="6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Fundamentals of Git and GitHub</a:t>
            </a:r>
            <a:endParaRPr b="0" i="0" sz="6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6350198" y="4357449"/>
            <a:ext cx="7416403" cy="1110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Git is a version control system for tracking code changes. GitHub is a platform for hosting and collaborating on Git repositories. Together, they enable efficient software development and collaboration.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6350198" y="5764054"/>
            <a:ext cx="394930" cy="394930"/>
          </a:xfrm>
          <a:prstGeom prst="roundRect">
            <a:avLst>
              <a:gd fmla="val 23151155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6" name="Google Shape;5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7818" y="5771674"/>
            <a:ext cx="379690" cy="37969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6868478" y="5745599"/>
            <a:ext cx="2053352" cy="431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by David Ouma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"/>
          <p:cNvSpPr/>
          <p:nvPr/>
        </p:nvSpPr>
        <p:spPr>
          <a:xfrm>
            <a:off x="863798" y="1490782"/>
            <a:ext cx="5609749" cy="701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Resolving Conflicts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6" name="Google Shape;20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798" y="2685693"/>
            <a:ext cx="4054078" cy="250555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0"/>
          <p:cNvSpPr/>
          <p:nvPr/>
        </p:nvSpPr>
        <p:spPr>
          <a:xfrm>
            <a:off x="863798" y="5499735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Calibri"/>
              <a:buNone/>
            </a:pPr>
            <a:r>
              <a:rPr b="1" lang="en-US" sz="22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Merge Conflicts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0"/>
          <p:cNvSpPr/>
          <p:nvPr/>
        </p:nvSpPr>
        <p:spPr>
          <a:xfrm>
            <a:off x="863798" y="5998369"/>
            <a:ext cx="4054078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alibri"/>
              <a:buNone/>
            </a:pPr>
            <a:r>
              <a:rPr lang="en-US" sz="19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Resolve conflicts when merging branches with conflicting changes.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9" name="Google Shape;20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8042" y="2685693"/>
            <a:ext cx="4054197" cy="250567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0"/>
          <p:cNvSpPr/>
          <p:nvPr/>
        </p:nvSpPr>
        <p:spPr>
          <a:xfrm>
            <a:off x="5288042" y="5499854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Calibri"/>
              <a:buNone/>
            </a:pPr>
            <a:r>
              <a:rPr b="1" lang="en-US" sz="22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Merge Tools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0"/>
          <p:cNvSpPr/>
          <p:nvPr/>
        </p:nvSpPr>
        <p:spPr>
          <a:xfrm>
            <a:off x="5288042" y="5998488"/>
            <a:ext cx="4054197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alibri"/>
              <a:buNone/>
            </a:pPr>
            <a:r>
              <a:rPr lang="en-US" sz="19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Use visual tools like kdiff3 or meld to resolve conflicts.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2" name="Google Shape;21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2404" y="2685693"/>
            <a:ext cx="4054197" cy="250567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0"/>
          <p:cNvSpPr/>
          <p:nvPr/>
        </p:nvSpPr>
        <p:spPr>
          <a:xfrm>
            <a:off x="9712404" y="5499854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Calibri"/>
              <a:buNone/>
            </a:pPr>
            <a:r>
              <a:rPr b="1" lang="en-US" sz="22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Manual Resolution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"/>
          <p:cNvSpPr/>
          <p:nvPr/>
        </p:nvSpPr>
        <p:spPr>
          <a:xfrm>
            <a:off x="9712404" y="5998488"/>
            <a:ext cx="4054197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alibri"/>
              <a:buNone/>
            </a:pPr>
            <a:r>
              <a:rPr lang="en-US" sz="19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Manually edit files to resolve conflicts and remove conflict markers.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/>
          <p:nvPr/>
        </p:nvSpPr>
        <p:spPr>
          <a:xfrm>
            <a:off x="863798" y="1103471"/>
            <a:ext cx="6896338" cy="701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Getting Started with Git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1218724" y="2174915"/>
            <a:ext cx="30480" cy="4951095"/>
          </a:xfrm>
          <a:prstGeom prst="roundRect">
            <a:avLst>
              <a:gd fmla="val 121472" name="adj"/>
            </a:avLst>
          </a:prstGeom>
          <a:solidFill>
            <a:srgbClr val="494A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1481137" y="2714982"/>
            <a:ext cx="863798" cy="30480"/>
          </a:xfrm>
          <a:prstGeom prst="roundRect">
            <a:avLst>
              <a:gd fmla="val 121472" name="adj"/>
            </a:avLst>
          </a:prstGeom>
          <a:solidFill>
            <a:srgbClr val="494A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956310" y="2452568"/>
            <a:ext cx="555308" cy="555308"/>
          </a:xfrm>
          <a:prstGeom prst="roundRect">
            <a:avLst>
              <a:gd fmla="val 6667" name="adj"/>
            </a:avLst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1169670" y="2561868"/>
            <a:ext cx="128588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650"/>
              <a:buFont typeface="Calibri"/>
              <a:buNone/>
            </a:pPr>
            <a:r>
              <a:rPr b="1" lang="en-US" sz="26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2591514" y="2421731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Calibri"/>
              <a:buNone/>
            </a:pPr>
            <a:r>
              <a:rPr b="1" lang="en-US" sz="22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Install Git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2591514" y="2920365"/>
            <a:ext cx="5688687" cy="370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alibri"/>
              <a:buNone/>
            </a:pPr>
            <a:r>
              <a:rPr lang="en-US" sz="19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Download and install Git on your system.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1481137" y="4324231"/>
            <a:ext cx="863798" cy="30480"/>
          </a:xfrm>
          <a:prstGeom prst="roundRect">
            <a:avLst>
              <a:gd fmla="val 121472" name="adj"/>
            </a:avLst>
          </a:prstGeom>
          <a:solidFill>
            <a:srgbClr val="494A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956310" y="4061817"/>
            <a:ext cx="555308" cy="555308"/>
          </a:xfrm>
          <a:prstGeom prst="roundRect">
            <a:avLst>
              <a:gd fmla="val 6667" name="adj"/>
            </a:avLst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1136333" y="4171117"/>
            <a:ext cx="195263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650"/>
              <a:buFont typeface="Calibri"/>
              <a:buNone/>
            </a:pPr>
            <a:r>
              <a:rPr b="1" lang="en-US" sz="26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2591514" y="4030980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Calibri"/>
              <a:buNone/>
            </a:pPr>
            <a:r>
              <a:rPr b="1" lang="en-US" sz="22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Configure Git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2591514" y="4529614"/>
            <a:ext cx="5688687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alibri"/>
              <a:buNone/>
            </a:pPr>
            <a:r>
              <a:rPr lang="en-US" sz="19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Set up your username and email using git config commands.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1481137" y="6303645"/>
            <a:ext cx="863798" cy="30480"/>
          </a:xfrm>
          <a:prstGeom prst="roundRect">
            <a:avLst>
              <a:gd fmla="val 121472" name="adj"/>
            </a:avLst>
          </a:prstGeom>
          <a:solidFill>
            <a:srgbClr val="494A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956310" y="6041231"/>
            <a:ext cx="555308" cy="555308"/>
          </a:xfrm>
          <a:prstGeom prst="roundRect">
            <a:avLst>
              <a:gd fmla="val 6667" name="adj"/>
            </a:avLst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1135975" y="6150531"/>
            <a:ext cx="195858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650"/>
              <a:buFont typeface="Calibri"/>
              <a:buNone/>
            </a:pPr>
            <a:r>
              <a:rPr b="1" lang="en-US" sz="26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2591514" y="6010394"/>
            <a:ext cx="2848808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Calibri"/>
              <a:buNone/>
            </a:pPr>
            <a:r>
              <a:rPr b="1" lang="en-US" sz="22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Initialize Repository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2591514" y="6509028"/>
            <a:ext cx="5688687" cy="370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alibri"/>
              <a:buNone/>
            </a:pPr>
            <a:r>
              <a:rPr lang="en-US" sz="19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Create a new Git repository with git init.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6" name="Google Shape;8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"/>
          <p:cNvSpPr/>
          <p:nvPr/>
        </p:nvSpPr>
        <p:spPr>
          <a:xfrm>
            <a:off x="6267093" y="613410"/>
            <a:ext cx="5418773" cy="63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50"/>
              <a:buFont typeface="Calibri"/>
              <a:buNone/>
            </a:pPr>
            <a:r>
              <a:rPr b="1" lang="en-US" sz="39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Basic Git Commands</a:t>
            </a:r>
            <a:endParaRPr sz="3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8" name="Google Shape;8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7093" y="1581626"/>
            <a:ext cx="557689" cy="55768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"/>
          <p:cNvSpPr/>
          <p:nvPr/>
        </p:nvSpPr>
        <p:spPr>
          <a:xfrm>
            <a:off x="6267093" y="2362319"/>
            <a:ext cx="2534960" cy="316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50"/>
              <a:buFont typeface="Calibri"/>
              <a:buNone/>
            </a:pPr>
            <a:r>
              <a:rPr b="1" lang="en-US" sz="19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git add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6267093" y="2812971"/>
            <a:ext cx="7582614" cy="334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Calibri"/>
              <a:buNone/>
            </a:pPr>
            <a:r>
              <a:rPr lang="en-US" sz="17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Add changes to the staging area.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1" name="Google Shape;9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7093" y="3816787"/>
            <a:ext cx="557689" cy="55768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6267093" y="4597479"/>
            <a:ext cx="2534960" cy="316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50"/>
              <a:buFont typeface="Calibri"/>
              <a:buNone/>
            </a:pPr>
            <a:r>
              <a:rPr b="1" lang="en-US" sz="19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git commit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6267093" y="5048131"/>
            <a:ext cx="7582614" cy="334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Calibri"/>
              <a:buNone/>
            </a:pPr>
            <a:r>
              <a:rPr lang="en-US" sz="17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Save changes in the repository with a message.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4" name="Google Shape;9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7093" y="6051947"/>
            <a:ext cx="557689" cy="55768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"/>
          <p:cNvSpPr/>
          <p:nvPr/>
        </p:nvSpPr>
        <p:spPr>
          <a:xfrm>
            <a:off x="6267093" y="6832640"/>
            <a:ext cx="2534960" cy="316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50"/>
              <a:buFont typeface="Calibri"/>
              <a:buNone/>
            </a:pPr>
            <a:r>
              <a:rPr b="1" lang="en-US" sz="19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git status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6267093" y="7283291"/>
            <a:ext cx="7582614" cy="334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Calibri"/>
              <a:buNone/>
            </a:pPr>
            <a:r>
              <a:rPr lang="en-US" sz="17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Check which files are staged, unstaged, and untracked.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2" name="Google Shape;10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/>
          <p:nvPr/>
        </p:nvSpPr>
        <p:spPr>
          <a:xfrm>
            <a:off x="6350198" y="1948815"/>
            <a:ext cx="5609749" cy="701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b="1"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GitHub Essentials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6350198" y="3297912"/>
            <a:ext cx="555308" cy="555308"/>
          </a:xfrm>
          <a:prstGeom prst="roundRect">
            <a:avLst>
              <a:gd fmla="val 6667" name="adj"/>
            </a:avLst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"/>
          <p:cNvSpPr/>
          <p:nvPr/>
        </p:nvSpPr>
        <p:spPr>
          <a:xfrm>
            <a:off x="6563558" y="3407212"/>
            <a:ext cx="128588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650"/>
              <a:buFont typeface="Montserrat"/>
              <a:buNone/>
            </a:pPr>
            <a:r>
              <a:rPr b="1" lang="en-US" sz="2650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7152323" y="3297912"/>
            <a:ext cx="2782729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ontserrat"/>
              <a:buNone/>
            </a:pPr>
            <a:r>
              <a:rPr b="1" lang="en-US" sz="2200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Create Repository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7152323" y="3796546"/>
            <a:ext cx="2782729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Set up a new repository on GitHub.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10181868" y="3297912"/>
            <a:ext cx="555308" cy="555308"/>
          </a:xfrm>
          <a:prstGeom prst="roundRect">
            <a:avLst>
              <a:gd fmla="val 6667" name="adj"/>
            </a:avLst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10361890" y="3407212"/>
            <a:ext cx="195263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650"/>
              <a:buFont typeface="Montserrat"/>
              <a:buNone/>
            </a:pPr>
            <a:r>
              <a:rPr b="1" lang="en-US" sz="2650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10983992" y="3297912"/>
            <a:ext cx="2782729" cy="701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ontserrat"/>
              <a:buNone/>
            </a:pPr>
            <a:r>
              <a:rPr b="1" lang="en-US" sz="2200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Push Local Repository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10983992" y="4147185"/>
            <a:ext cx="2782729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Use git remote add and git push to upload local code.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6350198" y="5411986"/>
            <a:ext cx="555308" cy="555308"/>
          </a:xfrm>
          <a:prstGeom prst="roundRect">
            <a:avLst>
              <a:gd fmla="val 6667" name="adj"/>
            </a:avLst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"/>
          <p:cNvSpPr/>
          <p:nvPr/>
        </p:nvSpPr>
        <p:spPr>
          <a:xfrm>
            <a:off x="6529864" y="5521285"/>
            <a:ext cx="195858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650"/>
              <a:buFont typeface="Montserrat"/>
              <a:buNone/>
            </a:pPr>
            <a:r>
              <a:rPr b="1" lang="en-US" sz="2650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7152323" y="5411986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ontserrat"/>
              <a:buNone/>
            </a:pPr>
            <a:r>
              <a:rPr b="1" lang="en-US" sz="2200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Collaborate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7152323" y="5910620"/>
            <a:ext cx="6614279" cy="370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Invite others to contribute to your project.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043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/>
          <p:nvPr/>
        </p:nvSpPr>
        <p:spPr>
          <a:xfrm>
            <a:off x="6337697" y="668774"/>
            <a:ext cx="5527834" cy="69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50"/>
              <a:buFont typeface="Calibri"/>
              <a:buNone/>
            </a:pPr>
            <a:r>
              <a:rPr b="1" lang="en-US" sz="4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Branching in Git</a:t>
            </a:r>
            <a:endParaRPr sz="4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3" name="Google Shape;12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7697" y="1724501"/>
            <a:ext cx="1216104" cy="19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"/>
          <p:cNvSpPr/>
          <p:nvPr/>
        </p:nvSpPr>
        <p:spPr>
          <a:xfrm>
            <a:off x="7918609" y="1967627"/>
            <a:ext cx="2763917" cy="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50"/>
              <a:buFont typeface="Calibri"/>
              <a:buNone/>
            </a:pPr>
            <a:r>
              <a:rPr b="1" lang="en-US" sz="21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Create Branch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7918609" y="2458879"/>
            <a:ext cx="5860494" cy="364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alibri"/>
              <a:buNone/>
            </a:pPr>
            <a:r>
              <a:rPr lang="en-US" sz="19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Use git branch to create a new branch.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6" name="Google Shape;12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7697" y="3670221"/>
            <a:ext cx="1216104" cy="19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"/>
          <p:cNvSpPr/>
          <p:nvPr/>
        </p:nvSpPr>
        <p:spPr>
          <a:xfrm>
            <a:off x="7918609" y="3913346"/>
            <a:ext cx="2763917" cy="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50"/>
              <a:buFont typeface="Calibri"/>
              <a:buNone/>
            </a:pPr>
            <a:r>
              <a:rPr b="1" lang="en-US" sz="21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Switch Branch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/>
          <p:nvPr/>
        </p:nvSpPr>
        <p:spPr>
          <a:xfrm>
            <a:off x="7918609" y="4404598"/>
            <a:ext cx="5860494" cy="364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alibri"/>
              <a:buNone/>
            </a:pPr>
            <a:r>
              <a:rPr lang="en-US" sz="19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Use git checkout to move between branches.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9" name="Google Shape;12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37697" y="5615940"/>
            <a:ext cx="1216104" cy="19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5"/>
          <p:cNvSpPr/>
          <p:nvPr/>
        </p:nvSpPr>
        <p:spPr>
          <a:xfrm>
            <a:off x="7918609" y="5859066"/>
            <a:ext cx="2763917" cy="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50"/>
              <a:buFont typeface="Calibri"/>
              <a:buNone/>
            </a:pPr>
            <a:r>
              <a:rPr b="1" lang="en-US" sz="21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Merge Branches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7918609" y="6350317"/>
            <a:ext cx="5860494" cy="729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alibri"/>
              <a:buNone/>
            </a:pPr>
            <a:r>
              <a:rPr lang="en-US" sz="19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Combine changes from one branch into another with git merge.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/>
          <p:nvPr/>
        </p:nvSpPr>
        <p:spPr>
          <a:xfrm>
            <a:off x="863798" y="2675692"/>
            <a:ext cx="9543217" cy="701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Collaborative Features on GitHub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863798" y="3993952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alibri"/>
              <a:buNone/>
            </a:pPr>
            <a:r>
              <a:rPr b="1" lang="en-US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Forking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863798" y="4591407"/>
            <a:ext cx="3898940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alibri"/>
              <a:buNone/>
            </a:pPr>
            <a:r>
              <a:rPr lang="en-US" sz="19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Create a copy of someone else's repository on your GitHub account.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5372576" y="3993952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alibri"/>
              <a:buNone/>
            </a:pPr>
            <a:r>
              <a:rPr b="1" lang="en-US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Pull Requests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5372576" y="4591407"/>
            <a:ext cx="3898940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alibri"/>
              <a:buNone/>
            </a:pPr>
            <a:r>
              <a:rPr lang="en-US" sz="19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Submit changes for review and integration into the main project.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9881354" y="3993952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alibri"/>
              <a:buNone/>
            </a:pPr>
            <a:r>
              <a:rPr b="1" lang="en-US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Issues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9881354" y="4591407"/>
            <a:ext cx="3898940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alibri"/>
              <a:buNone/>
            </a:pPr>
            <a:r>
              <a:rPr lang="en-US" sz="19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Track bugs, enhancements, and tasks within a project.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9" name="Google Shape;14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7"/>
          <p:cNvSpPr/>
          <p:nvPr/>
        </p:nvSpPr>
        <p:spPr>
          <a:xfrm>
            <a:off x="863798" y="1723073"/>
            <a:ext cx="5868233" cy="701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Advanced Git Topics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863798" y="2794516"/>
            <a:ext cx="3584853" cy="2102763"/>
          </a:xfrm>
          <a:prstGeom prst="roundRect">
            <a:avLst>
              <a:gd fmla="val 1761" name="adj"/>
            </a:avLst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1110615" y="3041333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Calibri"/>
              <a:buNone/>
            </a:pPr>
            <a:r>
              <a:rPr b="1" lang="en-US" sz="22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Rebasing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1110615" y="3539966"/>
            <a:ext cx="3091220" cy="1110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alibri"/>
              <a:buNone/>
            </a:pPr>
            <a:r>
              <a:rPr lang="en-US" sz="19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Clean up commit history and integrate changes from one branch to another.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4695468" y="2794516"/>
            <a:ext cx="3584853" cy="2102763"/>
          </a:xfrm>
          <a:prstGeom prst="roundRect">
            <a:avLst>
              <a:gd fmla="val 1761" name="adj"/>
            </a:avLst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4942284" y="3041333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Calibri"/>
              <a:buNone/>
            </a:pPr>
            <a:r>
              <a:rPr b="1" lang="en-US" sz="22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Stashing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4942284" y="3539966"/>
            <a:ext cx="3091220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alibri"/>
              <a:buNone/>
            </a:pPr>
            <a:r>
              <a:rPr lang="en-US" sz="19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Temporarily save changes when switching branches.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863798" y="5144095"/>
            <a:ext cx="7416403" cy="1362432"/>
          </a:xfrm>
          <a:prstGeom prst="roundRect">
            <a:avLst>
              <a:gd fmla="val 2718" name="adj"/>
            </a:avLst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"/>
          <p:cNvSpPr/>
          <p:nvPr/>
        </p:nvSpPr>
        <p:spPr>
          <a:xfrm>
            <a:off x="1110615" y="5390912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Calibri"/>
              <a:buNone/>
            </a:pPr>
            <a:r>
              <a:rPr b="1" lang="en-US" sz="22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Interactive Rebase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1110615" y="5889546"/>
            <a:ext cx="6922770" cy="370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alibri"/>
              <a:buNone/>
            </a:pPr>
            <a:r>
              <a:rPr lang="en-US" sz="19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Edit, reorder, or squash commits using git rebase -i.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5" name="Google Shape;16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308538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/>
          <p:nvPr/>
        </p:nvSpPr>
        <p:spPr>
          <a:xfrm>
            <a:off x="863798" y="4084439"/>
            <a:ext cx="7431405" cy="701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Advanced GitHub Actions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863798" y="5155883"/>
            <a:ext cx="12902803" cy="2074664"/>
          </a:xfrm>
          <a:prstGeom prst="roundRect">
            <a:avLst>
              <a:gd fmla="val 1785" name="adj"/>
            </a:avLst>
          </a:prstGeom>
          <a:noFill/>
          <a:ln cap="flat" cmpd="sng" w="152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879038" y="5171123"/>
            <a:ext cx="12872323" cy="681395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8"/>
          <p:cNvSpPr/>
          <p:nvPr/>
        </p:nvSpPr>
        <p:spPr>
          <a:xfrm>
            <a:off x="1125855" y="5326737"/>
            <a:ext cx="5938718" cy="370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alibri"/>
              <a:buNone/>
            </a:pPr>
            <a:r>
              <a:rPr lang="en-US" sz="19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GitHub Actions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7565827" y="5326737"/>
            <a:ext cx="5938718" cy="370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alibri"/>
              <a:buNone/>
            </a:pPr>
            <a:r>
              <a:rPr lang="en-US" sz="19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Automate workflows like testing and deployment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8"/>
          <p:cNvSpPr/>
          <p:nvPr/>
        </p:nvSpPr>
        <p:spPr>
          <a:xfrm>
            <a:off x="879038" y="5852517"/>
            <a:ext cx="12872323" cy="681395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"/>
          <p:cNvSpPr/>
          <p:nvPr/>
        </p:nvSpPr>
        <p:spPr>
          <a:xfrm>
            <a:off x="1125855" y="6008132"/>
            <a:ext cx="5938718" cy="370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alibri"/>
              <a:buNone/>
            </a:pPr>
            <a:r>
              <a:rPr lang="en-US" sz="19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GitHub Pages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7565827" y="6008132"/>
            <a:ext cx="5938718" cy="370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alibri"/>
              <a:buNone/>
            </a:pPr>
            <a:r>
              <a:rPr lang="en-US" sz="19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Host static websites directly from a repository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879038" y="6533912"/>
            <a:ext cx="12872323" cy="681395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"/>
          <p:cNvSpPr/>
          <p:nvPr/>
        </p:nvSpPr>
        <p:spPr>
          <a:xfrm>
            <a:off x="1125855" y="6689527"/>
            <a:ext cx="5938718" cy="370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alibri"/>
              <a:buNone/>
            </a:pPr>
            <a:r>
              <a:rPr lang="en-US" sz="19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Branch Protection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7565827" y="6689527"/>
            <a:ext cx="5938718" cy="370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alibri"/>
              <a:buNone/>
            </a:pPr>
            <a:r>
              <a:rPr lang="en-US" sz="190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Set rules to restrict direct pushes to critical branches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2" name="Google Shape;18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9"/>
          <p:cNvSpPr/>
          <p:nvPr/>
        </p:nvSpPr>
        <p:spPr>
          <a:xfrm>
            <a:off x="841296" y="661035"/>
            <a:ext cx="7461409" cy="1365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Calibri"/>
              <a:buNone/>
            </a:pPr>
            <a:r>
              <a:rPr b="1" lang="en-US" sz="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Advanced Branching Strategies</a:t>
            </a:r>
            <a:endParaRPr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9"/>
          <p:cNvSpPr/>
          <p:nvPr/>
        </p:nvSpPr>
        <p:spPr>
          <a:xfrm>
            <a:off x="1186577" y="2387203"/>
            <a:ext cx="30480" cy="5181362"/>
          </a:xfrm>
          <a:prstGeom prst="roundRect">
            <a:avLst>
              <a:gd fmla="val 118296" name="adj"/>
            </a:avLst>
          </a:prstGeom>
          <a:solidFill>
            <a:srgbClr val="494A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"/>
          <p:cNvSpPr/>
          <p:nvPr/>
        </p:nvSpPr>
        <p:spPr>
          <a:xfrm>
            <a:off x="1441728" y="2912745"/>
            <a:ext cx="841296" cy="30480"/>
          </a:xfrm>
          <a:prstGeom prst="roundRect">
            <a:avLst>
              <a:gd fmla="val 118296" name="adj"/>
            </a:avLst>
          </a:prstGeom>
          <a:solidFill>
            <a:srgbClr val="494A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9"/>
          <p:cNvSpPr/>
          <p:nvPr/>
        </p:nvSpPr>
        <p:spPr>
          <a:xfrm>
            <a:off x="931426" y="2657594"/>
            <a:ext cx="540782" cy="540782"/>
          </a:xfrm>
          <a:prstGeom prst="roundRect">
            <a:avLst>
              <a:gd fmla="val 6667" name="adj"/>
            </a:avLst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"/>
          <p:cNvSpPr/>
          <p:nvPr/>
        </p:nvSpPr>
        <p:spPr>
          <a:xfrm>
            <a:off x="1139190" y="2764036"/>
            <a:ext cx="125254" cy="327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550"/>
              <a:buFont typeface="Calibri"/>
              <a:buNone/>
            </a:pPr>
            <a:r>
              <a:rPr b="1" lang="en-US" sz="25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9"/>
          <p:cNvSpPr/>
          <p:nvPr/>
        </p:nvSpPr>
        <p:spPr>
          <a:xfrm>
            <a:off x="2523887" y="2627471"/>
            <a:ext cx="3610808" cy="341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50"/>
              <a:buFont typeface="Calibri"/>
              <a:buNone/>
            </a:pPr>
            <a:r>
              <a:rPr b="1" lang="en-US" sz="21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Feature Branch Workflow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9"/>
          <p:cNvSpPr/>
          <p:nvPr/>
        </p:nvSpPr>
        <p:spPr>
          <a:xfrm>
            <a:off x="2523887" y="3113008"/>
            <a:ext cx="5778818" cy="360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35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Calibri"/>
              <a:buNone/>
            </a:pPr>
            <a:r>
              <a:rPr lang="en-US" sz="18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Develop each feature in its own branch.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9"/>
          <p:cNvSpPr/>
          <p:nvPr/>
        </p:nvSpPr>
        <p:spPr>
          <a:xfrm>
            <a:off x="1441728" y="4479608"/>
            <a:ext cx="841296" cy="30480"/>
          </a:xfrm>
          <a:prstGeom prst="roundRect">
            <a:avLst>
              <a:gd fmla="val 118296" name="adj"/>
            </a:avLst>
          </a:prstGeom>
          <a:solidFill>
            <a:srgbClr val="494A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9"/>
          <p:cNvSpPr/>
          <p:nvPr/>
        </p:nvSpPr>
        <p:spPr>
          <a:xfrm>
            <a:off x="931426" y="4224457"/>
            <a:ext cx="540782" cy="540782"/>
          </a:xfrm>
          <a:prstGeom prst="roundRect">
            <a:avLst>
              <a:gd fmla="val 6667" name="adj"/>
            </a:avLst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9"/>
          <p:cNvSpPr/>
          <p:nvPr/>
        </p:nvSpPr>
        <p:spPr>
          <a:xfrm>
            <a:off x="1106686" y="4330898"/>
            <a:ext cx="190143" cy="327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550"/>
              <a:buFont typeface="Calibri"/>
              <a:buNone/>
            </a:pPr>
            <a:r>
              <a:rPr b="1" lang="en-US" sz="25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9"/>
          <p:cNvSpPr/>
          <p:nvPr/>
        </p:nvSpPr>
        <p:spPr>
          <a:xfrm>
            <a:off x="2523887" y="4194334"/>
            <a:ext cx="2731532" cy="341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50"/>
              <a:buFont typeface="Calibri"/>
              <a:buNone/>
            </a:pPr>
            <a:r>
              <a:rPr b="1" lang="en-US" sz="21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Git Flow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9"/>
          <p:cNvSpPr/>
          <p:nvPr/>
        </p:nvSpPr>
        <p:spPr>
          <a:xfrm>
            <a:off x="2523887" y="4679871"/>
            <a:ext cx="5778818" cy="721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35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Calibri"/>
              <a:buNone/>
            </a:pPr>
            <a:r>
              <a:rPr lang="en-US" sz="18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Use multiple branches for different stages of development.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1441728" y="6406991"/>
            <a:ext cx="841296" cy="30480"/>
          </a:xfrm>
          <a:prstGeom prst="roundRect">
            <a:avLst>
              <a:gd fmla="val 118296" name="adj"/>
            </a:avLst>
          </a:prstGeom>
          <a:solidFill>
            <a:srgbClr val="494A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9"/>
          <p:cNvSpPr/>
          <p:nvPr/>
        </p:nvSpPr>
        <p:spPr>
          <a:xfrm>
            <a:off x="931426" y="6151840"/>
            <a:ext cx="540782" cy="540782"/>
          </a:xfrm>
          <a:prstGeom prst="roundRect">
            <a:avLst>
              <a:gd fmla="val 6667" name="adj"/>
            </a:avLst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9"/>
          <p:cNvSpPr/>
          <p:nvPr/>
        </p:nvSpPr>
        <p:spPr>
          <a:xfrm>
            <a:off x="1106448" y="6258282"/>
            <a:ext cx="190738" cy="327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550"/>
              <a:buFont typeface="Calibri"/>
              <a:buNone/>
            </a:pPr>
            <a:r>
              <a:rPr b="1" lang="en-US" sz="25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9"/>
          <p:cNvSpPr/>
          <p:nvPr/>
        </p:nvSpPr>
        <p:spPr>
          <a:xfrm>
            <a:off x="2523887" y="6121718"/>
            <a:ext cx="3777377" cy="341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50"/>
              <a:buFont typeface="Calibri"/>
              <a:buNone/>
            </a:pPr>
            <a:r>
              <a:rPr b="1" lang="en-US" sz="21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Trunk-Based Development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2523887" y="6607254"/>
            <a:ext cx="5778818" cy="721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35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Calibri"/>
              <a:buNone/>
            </a:pPr>
            <a:r>
              <a:rPr lang="en-US" sz="1850">
                <a:solidFill>
                  <a:srgbClr val="E2E6E9"/>
                </a:solidFill>
                <a:latin typeface="Calibri"/>
                <a:ea typeface="Calibri"/>
                <a:cs typeface="Calibri"/>
                <a:sym typeface="Calibri"/>
              </a:rPr>
              <a:t>Work on a single main branch with short-lived feature branches.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2024-11-11T13:07:58Z</dcterms:created>
  <dc:creator>PptxGenJS</dc:creator>
</cp:coreProperties>
</file>